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57" r:id="rId6"/>
    <p:sldId id="262" r:id="rId7"/>
    <p:sldId id="282" r:id="rId8"/>
    <p:sldId id="283" r:id="rId9"/>
    <p:sldId id="284" r:id="rId10"/>
    <p:sldId id="285" r:id="rId11"/>
    <p:sldId id="290" r:id="rId12"/>
    <p:sldId id="281" r:id="rId13"/>
    <p:sldId id="289" r:id="rId14"/>
    <p:sldId id="291" r:id="rId15"/>
    <p:sldId id="258" r:id="rId16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2F39"/>
    <a:srgbClr val="000000"/>
    <a:srgbClr val="2A5082"/>
    <a:srgbClr val="00AAE5"/>
    <a:srgbClr val="E9EAEB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10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840524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92595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64975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648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942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1341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42691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972042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12777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0713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4454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54D28-0065-4E3B-8554-9680FCAB8705}" type="datetimeFigureOut">
              <a:rPr lang="es-CL" smtClean="0"/>
              <a:t>08-05-2025</a:t>
            </a:fld>
            <a:endParaRPr lang="es-CL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3D1F9-3EB0-4996-A76D-7B2EFAA02B10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68731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Patrón de fondo&#10;&#10;Descripción generada automáticamente">
            <a:extLst>
              <a:ext uri="{FF2B5EF4-FFF2-40B4-BE49-F238E27FC236}">
                <a16:creationId xmlns:a16="http://schemas.microsoft.com/office/drawing/2014/main" id="{681D16D0-3BB0-4FD4-A6F5-01E54A84067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4"/>
            <a:ext cx="12192000" cy="6857726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4A4F068-0F88-43FD-A0E5-83701A0BC73B}"/>
              </a:ext>
            </a:extLst>
          </p:cNvPr>
          <p:cNvSpPr txBox="1"/>
          <p:nvPr/>
        </p:nvSpPr>
        <p:spPr>
          <a:xfrm>
            <a:off x="349505" y="3685277"/>
            <a:ext cx="8669803" cy="829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4800" dirty="0">
                <a:solidFill>
                  <a:srgbClr val="282F39"/>
                </a:solidFill>
                <a:effectLst/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Evaluación Final Transversal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34B32D7-3F58-47D4-9ADE-ED9DFAC4F466}"/>
              </a:ext>
            </a:extLst>
          </p:cNvPr>
          <p:cNvSpPr txBox="1"/>
          <p:nvPr/>
        </p:nvSpPr>
        <p:spPr>
          <a:xfrm>
            <a:off x="428638" y="4421551"/>
            <a:ext cx="7372755" cy="595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200" b="1" dirty="0">
                <a:solidFill>
                  <a:srgbClr val="00AAE5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Sistema de Gestión de Reserva Hotelera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9159BB1E-C2AA-4FCE-ABA0-518D9F412A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38" y="315236"/>
            <a:ext cx="2366104" cy="530887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AD96943-4D0C-AC23-3DB0-5118DCC078FA}"/>
              </a:ext>
            </a:extLst>
          </p:cNvPr>
          <p:cNvSpPr txBox="1"/>
          <p:nvPr/>
        </p:nvSpPr>
        <p:spPr>
          <a:xfrm>
            <a:off x="705263" y="5292092"/>
            <a:ext cx="3197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Grupo 1: Mauricio Rojas Aros</a:t>
            </a:r>
            <a:br>
              <a:rPr lang="es-CL" dirty="0"/>
            </a:br>
            <a:r>
              <a:rPr lang="es-CL" dirty="0"/>
              <a:t>Asignatura: Ing. de software</a:t>
            </a:r>
            <a:br>
              <a:rPr lang="es-CL" dirty="0"/>
            </a:br>
            <a:r>
              <a:rPr lang="es-CL" dirty="0"/>
              <a:t>Profesor: </a:t>
            </a:r>
            <a:r>
              <a:rPr lang="es-CL" dirty="0" err="1"/>
              <a:t>Victor</a:t>
            </a:r>
            <a:r>
              <a:rPr lang="es-CL" dirty="0"/>
              <a:t> Rosendo</a:t>
            </a:r>
          </a:p>
        </p:txBody>
      </p:sp>
    </p:spTree>
    <p:extLst>
      <p:ext uri="{BB962C8B-B14F-4D97-AF65-F5344CB8AC3E}">
        <p14:creationId xmlns:p14="http://schemas.microsoft.com/office/powerpoint/2010/main" val="121069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9ED034-1E72-46CE-FEB4-F2DB12AF6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3831A9C-676A-848F-0B60-8ABBF3FD9B34}"/>
              </a:ext>
            </a:extLst>
          </p:cNvPr>
          <p:cNvSpPr txBox="1"/>
          <p:nvPr/>
        </p:nvSpPr>
        <p:spPr>
          <a:xfrm>
            <a:off x="507326" y="2725970"/>
            <a:ext cx="3473003" cy="46487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Manual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usuario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Testing</a:t>
            </a:r>
            <a:endParaRPr lang="en-US" sz="1800" dirty="0">
              <a:solidFill>
                <a:srgbClr val="282F3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5C19B17-F524-826C-2B85-40FBD3D548C9}"/>
              </a:ext>
            </a:extLst>
          </p:cNvPr>
          <p:cNvSpPr txBox="1"/>
          <p:nvPr/>
        </p:nvSpPr>
        <p:spPr>
          <a:xfrm>
            <a:off x="507326" y="1548414"/>
            <a:ext cx="5397527" cy="6451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Manual de usuario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D355248-35D1-548B-8AF6-DAA89F27D9C8}"/>
              </a:ext>
            </a:extLst>
          </p:cNvPr>
          <p:cNvSpPr/>
          <p:nvPr/>
        </p:nvSpPr>
        <p:spPr>
          <a:xfrm>
            <a:off x="4333797" y="0"/>
            <a:ext cx="7858204" cy="6858000"/>
          </a:xfrm>
          <a:prstGeom prst="rect">
            <a:avLst/>
          </a:prstGeom>
          <a:solidFill>
            <a:srgbClr val="00A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9C34C2F5-C6D9-DC20-9CAB-1B9A7D95698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8D41538-31D1-AB4D-1E20-2A3CD1F97A1A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93588A2-61C4-73EE-1075-797B622074B6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Ing. Software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0D070810-FCCB-7355-5ECA-369F1B528BF8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36C9252D-EE08-2F7D-0D6B-88F30BD33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" t="1111" r="1166" b="3834"/>
          <a:stretch/>
        </p:blipFill>
        <p:spPr>
          <a:xfrm>
            <a:off x="4405514" y="1297165"/>
            <a:ext cx="7714770" cy="4012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967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85887F-26F8-90A6-7003-AE56A49654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Mano sosteniendo una caja de cartón&#10;&#10;Descripción generada automáticamente con confianza media">
            <a:extLst>
              <a:ext uri="{FF2B5EF4-FFF2-40B4-BE49-F238E27FC236}">
                <a16:creationId xmlns:a16="http://schemas.microsoft.com/office/drawing/2014/main" id="{55A045EA-A1B3-5EE5-C439-2C41913043C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/>
          <a:stretch/>
        </p:blipFill>
        <p:spPr>
          <a:xfrm>
            <a:off x="5977430" y="-1"/>
            <a:ext cx="6741724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5D24782-FA1A-B4CB-B9E2-9DAA6109C9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1828" cy="6857999"/>
          </a:xfrm>
          <a:prstGeom prst="rect">
            <a:avLst/>
          </a:prstGeom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20725D49-785B-DBA4-CF1D-DEBC0B765A8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9CB4949-1235-578B-3926-14C6458BE58C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C68A1C3-4A46-B367-6BB0-EB3EFF141554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Ing. Software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15B4A20-C83C-AB92-3777-7A3767B6EA18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1F0E362-92F4-031E-4FC6-04FAB6E42578}"/>
              </a:ext>
            </a:extLst>
          </p:cNvPr>
          <p:cNvSpPr txBox="1"/>
          <p:nvPr/>
        </p:nvSpPr>
        <p:spPr>
          <a:xfrm>
            <a:off x="840578" y="902370"/>
            <a:ext cx="4629526" cy="656077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Reflexión del proceso</a:t>
            </a:r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13CA25B-0A29-B3A4-A3E5-A12536049DA7}"/>
              </a:ext>
            </a:extLst>
          </p:cNvPr>
          <p:cNvSpPr txBox="1"/>
          <p:nvPr/>
        </p:nvSpPr>
        <p:spPr>
          <a:xfrm>
            <a:off x="195599" y="1886486"/>
            <a:ext cx="7911056" cy="424731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es-MX" b="1" dirty="0"/>
              <a:t>Aprendizajes Clave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Desarrollo de un sistema completo aplicando metodologías ágiles.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Herramientas de trabajo colaborativo.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Metodología de trabajo Scrum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Modelamiento de Software</a:t>
            </a:r>
          </a:p>
          <a:p>
            <a:endParaRPr lang="es-MX" dirty="0"/>
          </a:p>
          <a:p>
            <a:pPr>
              <a:buNone/>
            </a:pPr>
            <a:r>
              <a:rPr lang="es-MX" b="1" dirty="0"/>
              <a:t>Desafíos Superados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Coordinación del trabajo y trazabilidad.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Adaptación a los cambios.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Implementar correctamente funcionalidades.</a:t>
            </a:r>
          </a:p>
          <a:p>
            <a:endParaRPr lang="es-MX" dirty="0"/>
          </a:p>
          <a:p>
            <a:r>
              <a:rPr lang="es-MX" b="1" dirty="0"/>
              <a:t>Impacto Personal y Profesional</a:t>
            </a:r>
            <a:endParaRPr lang="es-MX" dirty="0"/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Fortalecimiento de confianza para el desarrollo de softwares.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Visualizar desarrollo de software desde lo conceptual a lo tangible.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Potenciamiento de la mejora continua.</a:t>
            </a:r>
          </a:p>
        </p:txBody>
      </p:sp>
    </p:spTree>
    <p:extLst>
      <p:ext uri="{BB962C8B-B14F-4D97-AF65-F5344CB8AC3E}">
        <p14:creationId xmlns:p14="http://schemas.microsoft.com/office/powerpoint/2010/main" val="2332811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Imagen 3" descr="Icono&#10;&#10;Descripción generada automáticamente">
            <a:extLst>
              <a:ext uri="{FF2B5EF4-FFF2-40B4-BE49-F238E27FC236}">
                <a16:creationId xmlns:a16="http://schemas.microsoft.com/office/drawing/2014/main" id="{A70FFFE0-E386-4A11-8E7A-39A8F1EE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B5EEB16-1F99-48D9-A73D-74DE43478C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515" y="5389976"/>
            <a:ext cx="6802244" cy="789042"/>
          </a:xfrm>
          <a:prstGeom prst="rect">
            <a:avLst/>
          </a:prstGeom>
        </p:spPr>
      </p:pic>
      <p:pic>
        <p:nvPicPr>
          <p:cNvPr id="11" name="Imagen 10" descr="Logotipo&#10;&#10;Descripción generada automáticamente">
            <a:extLst>
              <a:ext uri="{FF2B5EF4-FFF2-40B4-BE49-F238E27FC236}">
                <a16:creationId xmlns:a16="http://schemas.microsoft.com/office/drawing/2014/main" id="{5B1D5F45-5348-4A54-A710-461FBD708FB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569" y="3568390"/>
            <a:ext cx="2366104" cy="53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432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6393546" y="2389925"/>
            <a:ext cx="5088137" cy="8803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Se require de un Sistema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Gestión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Reserva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Hotelera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para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el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Hotel Pacific Reef</a:t>
            </a:r>
            <a:endParaRPr lang="en-US" sz="1800" dirty="0">
              <a:solidFill>
                <a:srgbClr val="282F3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6162638" y="1500326"/>
            <a:ext cx="5549954" cy="6451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Problemática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CE9D2C8B-6761-4C60-994D-22C7DF0DFF7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9C45A493-9F04-4870-85CE-A8B134F95F79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CA8950B-034D-4087-845E-3A87447A66C0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Ing. Software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8F435CA1-9E8E-4C7F-B3DF-3B02E84B12D9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B2C9A6A5-72BA-CDCB-7607-431892F34522}"/>
              </a:ext>
            </a:extLst>
          </p:cNvPr>
          <p:cNvSpPr txBox="1"/>
          <p:nvPr/>
        </p:nvSpPr>
        <p:spPr>
          <a:xfrm>
            <a:off x="6162637" y="3915478"/>
            <a:ext cx="5549954" cy="6451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Objetivo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6B733C4-CADF-A178-B5E7-C033EA99F283}"/>
              </a:ext>
            </a:extLst>
          </p:cNvPr>
          <p:cNvSpPr txBox="1"/>
          <p:nvPr/>
        </p:nvSpPr>
        <p:spPr>
          <a:xfrm>
            <a:off x="6393545" y="4600148"/>
            <a:ext cx="5088137" cy="12958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defTabSz="360000">
              <a:lnSpc>
                <a:spcPct val="150000"/>
              </a:lnSpc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Desarrollar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una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app. Web que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permita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hacer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las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gestiones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respecto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del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correcto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funcionamiento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del Hotel Pacific Reef</a:t>
            </a:r>
            <a:endParaRPr lang="en-US" sz="1800" dirty="0">
              <a:solidFill>
                <a:srgbClr val="282F3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4E5CC3F-7E4F-0A1D-D797-BB116F87881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24" y="1298602"/>
            <a:ext cx="4615223" cy="3692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33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B3586FC-9FA2-4202-9624-43C53B507446}"/>
              </a:ext>
            </a:extLst>
          </p:cNvPr>
          <p:cNvSpPr txBox="1"/>
          <p:nvPr/>
        </p:nvSpPr>
        <p:spPr>
          <a:xfrm>
            <a:off x="558511" y="2387873"/>
            <a:ext cx="5088137" cy="378885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Req.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funcionales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(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registro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, login,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reserva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, gestion,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pagos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,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etc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)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Req. no </a:t>
            </a: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funcionales</a:t>
            </a: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 (</a:t>
            </a: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Seguridad</a:t>
            </a: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, </a:t>
            </a: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interfaz</a:t>
            </a: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 </a:t>
            </a: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amigable</a:t>
            </a: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, </a:t>
            </a: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escalabilidad</a:t>
            </a: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, </a:t>
            </a: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etc</a:t>
            </a: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)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Actores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del Sistema: </a:t>
            </a: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Cliente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Administrador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Sistema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Alcances</a:t>
            </a: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 del </a:t>
            </a: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sistema</a:t>
            </a:r>
            <a:endParaRPr lang="en-US" sz="1800" dirty="0">
              <a:solidFill>
                <a:srgbClr val="282F3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60AA4C3-2984-480B-BFDE-19BEA8FB331F}"/>
              </a:ext>
            </a:extLst>
          </p:cNvPr>
          <p:cNvSpPr txBox="1"/>
          <p:nvPr/>
        </p:nvSpPr>
        <p:spPr>
          <a:xfrm>
            <a:off x="507326" y="1548414"/>
            <a:ext cx="5088137" cy="6560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effectLst/>
                <a:latin typeface="Times New Roman"/>
                <a:ea typeface="Open Sans"/>
                <a:cs typeface="Times New Roman"/>
              </a:rPr>
              <a:t>Documento ERS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084AB1B-0982-4AF0-91D9-EEA1C4FBCC86}"/>
              </a:ext>
            </a:extLst>
          </p:cNvPr>
          <p:cNvSpPr/>
          <p:nvPr/>
        </p:nvSpPr>
        <p:spPr>
          <a:xfrm>
            <a:off x="6092575" y="0"/>
            <a:ext cx="6099425" cy="6858000"/>
          </a:xfrm>
          <a:prstGeom prst="rect">
            <a:avLst/>
          </a:prstGeom>
          <a:solidFill>
            <a:srgbClr val="00A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D583A37C-3EE6-4C81-840F-0DA4AF60F56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0C8772F5-5EDF-4845-98D6-19ACEBEBEA31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9A474E0-960E-4243-AFBB-5689790045EB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Ing. Software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E4B8740E-C56B-4D4F-9D89-30157A562D17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312EC68A-50DC-2284-FD0F-DC00339C7B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565" y="322012"/>
            <a:ext cx="4455908" cy="2831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FE462C-2DF6-AD2B-C623-2FF1E52FD8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262" y="3529948"/>
            <a:ext cx="4801396" cy="3006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73424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A22B9-E715-BD7D-8B5B-BF2CD0EF2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B85494F-205C-D115-B411-5A64F9A3D86D}"/>
              </a:ext>
            </a:extLst>
          </p:cNvPr>
          <p:cNvSpPr txBox="1"/>
          <p:nvPr/>
        </p:nvSpPr>
        <p:spPr>
          <a:xfrm>
            <a:off x="507326" y="2725970"/>
            <a:ext cx="5088137" cy="254236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Documento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Project Burndown (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métodología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SCRUM)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Product Backlog (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Épicas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,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Historias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usuario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, Sprints para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cumplir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con las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funcionalidades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que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contempla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la app web)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Road Map</a:t>
            </a:r>
            <a:endParaRPr lang="en-US" sz="1800" dirty="0">
              <a:solidFill>
                <a:srgbClr val="282F3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BFE082-7366-3265-84CF-779EE0093F14}"/>
              </a:ext>
            </a:extLst>
          </p:cNvPr>
          <p:cNvSpPr txBox="1"/>
          <p:nvPr/>
        </p:nvSpPr>
        <p:spPr>
          <a:xfrm>
            <a:off x="507326" y="1548414"/>
            <a:ext cx="5088137" cy="6451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Metodología de trabajo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8298175-0251-C9F8-7FE5-3B306039EA78}"/>
              </a:ext>
            </a:extLst>
          </p:cNvPr>
          <p:cNvSpPr/>
          <p:nvPr/>
        </p:nvSpPr>
        <p:spPr>
          <a:xfrm>
            <a:off x="6092575" y="0"/>
            <a:ext cx="6099425" cy="6858000"/>
          </a:xfrm>
          <a:prstGeom prst="rect">
            <a:avLst/>
          </a:prstGeom>
          <a:solidFill>
            <a:srgbClr val="00A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3FF2F8B5-A759-8837-EBE6-E883118314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E935271A-BE88-BFD1-9A1D-1D06D043F3E6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3D37548B-11DF-D1A5-58A7-C1064BDEEC00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Ing. Software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A8D88E0F-BA5D-8A39-4CC0-FCA9714CF032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0862CEF7-1CD3-CF81-5C71-86D1C99B6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152" y="370668"/>
            <a:ext cx="5812269" cy="26921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1DEFDEE-185E-8E9D-7D5C-84701F1901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6" t="21102" r="63370" b="7985"/>
          <a:stretch/>
        </p:blipFill>
        <p:spPr bwMode="auto">
          <a:xfrm>
            <a:off x="6421650" y="3334870"/>
            <a:ext cx="5620186" cy="34190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84176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2A1B6-3CA9-9C5D-BC67-198C4C148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F9E3D5A-12EB-7E4E-72F9-3235DD0F2A35}"/>
              </a:ext>
            </a:extLst>
          </p:cNvPr>
          <p:cNvSpPr txBox="1"/>
          <p:nvPr/>
        </p:nvSpPr>
        <p:spPr>
          <a:xfrm>
            <a:off x="507326" y="2725970"/>
            <a:ext cx="5088137" cy="129586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Tablero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Trello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Repositorio</a:t>
            </a: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 Git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Google Drive</a:t>
            </a:r>
            <a:endParaRPr lang="en-US" sz="1800" dirty="0">
              <a:solidFill>
                <a:srgbClr val="282F3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42C0BB2-1232-9955-26C7-75AF9C846D0C}"/>
              </a:ext>
            </a:extLst>
          </p:cNvPr>
          <p:cNvSpPr txBox="1"/>
          <p:nvPr/>
        </p:nvSpPr>
        <p:spPr>
          <a:xfrm>
            <a:off x="507326" y="1548414"/>
            <a:ext cx="5088137" cy="6451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Seguimiento de avance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3DCC3E4-B7DF-AD8E-7568-FF3C0AE8C740}"/>
              </a:ext>
            </a:extLst>
          </p:cNvPr>
          <p:cNvSpPr/>
          <p:nvPr/>
        </p:nvSpPr>
        <p:spPr>
          <a:xfrm>
            <a:off x="6092575" y="0"/>
            <a:ext cx="6099425" cy="6858000"/>
          </a:xfrm>
          <a:prstGeom prst="rect">
            <a:avLst/>
          </a:prstGeom>
          <a:solidFill>
            <a:srgbClr val="00A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B5284AFB-F347-CE48-F117-589FD7B4DC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E64C12D-C53E-891E-5062-563E7E42ACE1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00FE3F60-44D1-ED6C-888F-40565F3039F9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Ing. Software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E51867C1-218E-3798-90FA-3E5D543C9EF5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FECC790B-FFE8-8A91-545B-E60EF79DE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247" y="370668"/>
            <a:ext cx="5816079" cy="30727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E373665-DCF0-1D9B-B82B-5AB7612E604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33" y="3600621"/>
            <a:ext cx="5263821" cy="31001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02190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EAEF6-ACB1-14D4-1BAC-CFC5E44DC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B43A737-CA61-A8C7-2137-C145FD31AD20}"/>
              </a:ext>
            </a:extLst>
          </p:cNvPr>
          <p:cNvSpPr txBox="1"/>
          <p:nvPr/>
        </p:nvSpPr>
        <p:spPr>
          <a:xfrm>
            <a:off x="507327" y="2311032"/>
            <a:ext cx="3503740" cy="42043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UML:</a:t>
            </a: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Vista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escenarios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: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casos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uso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Vista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procesos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: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actividad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Vista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lógica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: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clases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Modelamiento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base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datos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Definition of Done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Diseño</a:t>
            </a: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 de vistas front-end</a:t>
            </a:r>
            <a:endParaRPr lang="en-US" sz="1800" dirty="0">
              <a:solidFill>
                <a:srgbClr val="282F3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E608A3D-822D-E33A-B119-C2AC8F5DBA86}"/>
              </a:ext>
            </a:extLst>
          </p:cNvPr>
          <p:cNvSpPr txBox="1"/>
          <p:nvPr/>
        </p:nvSpPr>
        <p:spPr>
          <a:xfrm>
            <a:off x="507327" y="923670"/>
            <a:ext cx="3718892" cy="123790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Modelamiento de Software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B65481F-CD77-F48A-77FC-293FCBB6CB5B}"/>
              </a:ext>
            </a:extLst>
          </p:cNvPr>
          <p:cNvSpPr/>
          <p:nvPr/>
        </p:nvSpPr>
        <p:spPr>
          <a:xfrm>
            <a:off x="5355773" y="0"/>
            <a:ext cx="6836228" cy="6858000"/>
          </a:xfrm>
          <a:prstGeom prst="rect">
            <a:avLst/>
          </a:prstGeom>
          <a:solidFill>
            <a:srgbClr val="00A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93AD98AB-642E-645F-AACF-EB8753B0F6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2FAE98E-A3EA-B3AD-E8DF-79C00B58763B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4AEA540E-0B08-9E7D-F449-8CEB8331185C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Ing. Software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3AB5D76E-1B42-0385-49A6-6139FB26CB17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3EC02011-A42D-158A-2930-6F6A0CA355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3"/>
          <a:stretch/>
        </p:blipFill>
        <p:spPr>
          <a:xfrm>
            <a:off x="5486842" y="477937"/>
            <a:ext cx="2562698" cy="30996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BF670CC-764A-E2ED-1610-D3E92E9679F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780" y="4053441"/>
            <a:ext cx="5203443" cy="2386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DDEDA49-0E74-4E5E-9E07-5ED81E818F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609" y="706483"/>
            <a:ext cx="3976644" cy="26425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9135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04C68-B564-81A8-5A25-6B8A0DF3D4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791D456-91DC-72F5-85B9-A15F734C382B}"/>
              </a:ext>
            </a:extLst>
          </p:cNvPr>
          <p:cNvSpPr txBox="1"/>
          <p:nvPr/>
        </p:nvSpPr>
        <p:spPr>
          <a:xfrm>
            <a:off x="507326" y="1548414"/>
            <a:ext cx="5397527" cy="6451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Modelamiento de Software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D9F8224-999A-3331-3773-93B8AEF1782F}"/>
              </a:ext>
            </a:extLst>
          </p:cNvPr>
          <p:cNvSpPr/>
          <p:nvPr/>
        </p:nvSpPr>
        <p:spPr>
          <a:xfrm>
            <a:off x="6092575" y="0"/>
            <a:ext cx="6099425" cy="6858000"/>
          </a:xfrm>
          <a:prstGeom prst="rect">
            <a:avLst/>
          </a:prstGeom>
          <a:solidFill>
            <a:srgbClr val="00A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4EEE605B-D140-A9D5-3E2F-0D96F39F1F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95AE58C-381F-C045-BE36-D20D0C2F3F7F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925F823-A3E7-E45F-DD73-AE2C258EDBDA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Ing. Software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44F473B5-115A-28CC-1BA1-0B29EDDF3855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E4B22A74-9E4A-121C-E570-73D5DC6DB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5017" y="283870"/>
            <a:ext cx="5454395" cy="3062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3B6273-441D-68E8-6E08-33F11D9D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" t="1158" r="1512" b="2522"/>
          <a:stretch/>
        </p:blipFill>
        <p:spPr>
          <a:xfrm>
            <a:off x="6944655" y="3511602"/>
            <a:ext cx="4395264" cy="31253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E4B253E-D1A3-AC7A-1569-BA10050943D2}"/>
              </a:ext>
            </a:extLst>
          </p:cNvPr>
          <p:cNvSpPr txBox="1"/>
          <p:nvPr/>
        </p:nvSpPr>
        <p:spPr>
          <a:xfrm>
            <a:off x="507327" y="2311032"/>
            <a:ext cx="3503740" cy="42043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UML:</a:t>
            </a: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Vista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escenarios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: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casos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uso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Vista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procesos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: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actividad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Vista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lógica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: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clases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Modelamiento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base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datos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Definition of Done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Diseño</a:t>
            </a: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 de vistas front-end</a:t>
            </a:r>
            <a:endParaRPr lang="en-US" sz="1800" dirty="0">
              <a:solidFill>
                <a:srgbClr val="282F3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28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7E17BE-8CB2-5FE1-BB02-59D906995D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E3AFE4B7-30D9-D02C-6FE2-7AF663BD7C21}"/>
              </a:ext>
            </a:extLst>
          </p:cNvPr>
          <p:cNvSpPr txBox="1"/>
          <p:nvPr/>
        </p:nvSpPr>
        <p:spPr>
          <a:xfrm>
            <a:off x="507326" y="1548414"/>
            <a:ext cx="5397527" cy="64511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Modelamiento de Software</a:t>
            </a:r>
            <a:endParaRPr lang="es-CL" sz="3600" dirty="0">
              <a:solidFill>
                <a:srgbClr val="282F39"/>
              </a:solidFill>
              <a:effectLst/>
              <a:latin typeface="Times New Roman" panose="02020603050405020304" pitchFamily="18" charset="0"/>
              <a:ea typeface="Open Sans" panose="020B06060305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7E097A-D0E6-61CA-75A5-C4CE556C9F95}"/>
              </a:ext>
            </a:extLst>
          </p:cNvPr>
          <p:cNvSpPr/>
          <p:nvPr/>
        </p:nvSpPr>
        <p:spPr>
          <a:xfrm>
            <a:off x="6092575" y="0"/>
            <a:ext cx="6099425" cy="6858000"/>
          </a:xfrm>
          <a:prstGeom prst="rect">
            <a:avLst/>
          </a:prstGeom>
          <a:solidFill>
            <a:srgbClr val="00AA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D2959A94-4165-FCBC-32C7-1CDB3F2840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68213659-119A-27B0-4F84-8937553224C2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7D259EC7-5E0D-2055-C985-1309668CA071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Ing. Software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2AA956CC-AD86-5988-D63A-5B2EC34BD558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E8F81906-4BA4-DCE6-8158-FF6BF07086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98" y="477938"/>
            <a:ext cx="4910777" cy="28451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4CEC910-5B34-F6B4-778C-1A1EF1D49A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98" y="3742004"/>
            <a:ext cx="4910777" cy="26674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F50529B-6201-7C34-82AB-AE0169E44340}"/>
              </a:ext>
            </a:extLst>
          </p:cNvPr>
          <p:cNvSpPr txBox="1"/>
          <p:nvPr/>
        </p:nvSpPr>
        <p:spPr>
          <a:xfrm>
            <a:off x="507327" y="2311032"/>
            <a:ext cx="3503740" cy="420435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UML:</a:t>
            </a: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Vista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escenarios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: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casos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uso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Vista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procesos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: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actividad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800100" lvl="1" indent="-342900" defTabSz="3600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Vista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lógica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: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Diagrama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clases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Modelamiento</a:t>
            </a: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 base de </a:t>
            </a:r>
            <a:r>
              <a:rPr lang="en-US" dirty="0" err="1">
                <a:solidFill>
                  <a:srgbClr val="282F39"/>
                </a:solidFill>
                <a:ea typeface="Open Sans"/>
                <a:cs typeface="Open Sans"/>
              </a:rPr>
              <a:t>datos</a:t>
            </a:r>
            <a:endParaRPr lang="en-US" dirty="0">
              <a:solidFill>
                <a:srgbClr val="282F39"/>
              </a:solidFill>
              <a:ea typeface="Open Sans"/>
              <a:cs typeface="Open Sans"/>
            </a:endParaRP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82F39"/>
                </a:solidFill>
                <a:ea typeface="Open Sans"/>
                <a:cs typeface="Open Sans"/>
              </a:rPr>
              <a:t>Definition of Done</a:t>
            </a:r>
          </a:p>
          <a:p>
            <a:pPr marL="285750" indent="-285750" defTabSz="3600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282F39"/>
                </a:solidFill>
                <a:ea typeface="Open Sans"/>
                <a:cs typeface="Open Sans"/>
              </a:rPr>
              <a:t>Diseño</a:t>
            </a:r>
            <a:r>
              <a:rPr lang="en-US" sz="1800" dirty="0">
                <a:solidFill>
                  <a:srgbClr val="282F39"/>
                </a:solidFill>
                <a:ea typeface="Open Sans"/>
                <a:cs typeface="Open Sans"/>
              </a:rPr>
              <a:t> de vistas front-end</a:t>
            </a:r>
            <a:endParaRPr lang="en-US" sz="1800" dirty="0">
              <a:solidFill>
                <a:srgbClr val="282F39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57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Mano sosteniendo una caja de cartón&#10;&#10;Descripción generada automáticamente con confianza media">
            <a:extLst>
              <a:ext uri="{FF2B5EF4-FFF2-40B4-BE49-F238E27FC236}">
                <a16:creationId xmlns:a16="http://schemas.microsoft.com/office/drawing/2014/main" id="{4566B2EE-3E54-4AB2-88F8-9814A654238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97"/>
          <a:stretch/>
        </p:blipFill>
        <p:spPr>
          <a:xfrm>
            <a:off x="5977430" y="-1"/>
            <a:ext cx="6741724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1828" cy="6857999"/>
          </a:xfrm>
          <a:prstGeom prst="rect">
            <a:avLst/>
          </a:prstGeom>
        </p:spPr>
      </p:pic>
      <p:pic>
        <p:nvPicPr>
          <p:cNvPr id="15" name="Imagen 14" descr="Logotipo&#10;&#10;Descripción generada automáticamente">
            <a:extLst>
              <a:ext uri="{FF2B5EF4-FFF2-40B4-BE49-F238E27FC236}">
                <a16:creationId xmlns:a16="http://schemas.microsoft.com/office/drawing/2014/main" id="{890B1CC8-C23D-43F6-BAAE-529A64F0595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196820"/>
            <a:ext cx="1252912" cy="281118"/>
          </a:xfrm>
          <a:prstGeom prst="rect">
            <a:avLst/>
          </a:prstGeom>
        </p:spPr>
      </p:pic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C0AC586-2744-4B39-9122-D73F38740301}"/>
              </a:ext>
            </a:extLst>
          </p:cNvPr>
          <p:cNvCxnSpPr/>
          <p:nvPr/>
        </p:nvCxnSpPr>
        <p:spPr>
          <a:xfrm>
            <a:off x="1642732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70845D3-E4F1-4F9C-8C22-B5C633E32DCC}"/>
              </a:ext>
            </a:extLst>
          </p:cNvPr>
          <p:cNvSpPr txBox="1"/>
          <p:nvPr/>
        </p:nvSpPr>
        <p:spPr>
          <a:xfrm>
            <a:off x="1672550" y="198634"/>
            <a:ext cx="1988974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CL" sz="1600" dirty="0">
                <a:solidFill>
                  <a:srgbClr val="282F39"/>
                </a:solidFill>
                <a:effectLst/>
                <a:ea typeface="Open Sans" panose="020B0606030504020204" pitchFamily="34" charset="0"/>
                <a:cs typeface="Open Sans" panose="020B0606030504020204" pitchFamily="34" charset="0"/>
              </a:rPr>
              <a:t>Ing. Software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221E910C-BB35-4D2E-AF7D-B290B42A20A4}"/>
              </a:ext>
            </a:extLst>
          </p:cNvPr>
          <p:cNvCxnSpPr/>
          <p:nvPr/>
        </p:nvCxnSpPr>
        <p:spPr>
          <a:xfrm>
            <a:off x="3627856" y="198634"/>
            <a:ext cx="0" cy="281117"/>
          </a:xfrm>
          <a:prstGeom prst="line">
            <a:avLst/>
          </a:prstGeom>
          <a:ln w="19050" cap="rnd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2D2713C4-AC9B-EA30-25EA-88D11E7C7CF6}"/>
              </a:ext>
            </a:extLst>
          </p:cNvPr>
          <p:cNvSpPr txBox="1"/>
          <p:nvPr/>
        </p:nvSpPr>
        <p:spPr>
          <a:xfrm>
            <a:off x="2938394" y="602479"/>
            <a:ext cx="6315211" cy="655885"/>
          </a:xfrm>
          <a:prstGeom prst="rect">
            <a:avLst/>
          </a:prstGeom>
          <a:noFill/>
        </p:spPr>
        <p:txBody>
          <a:bodyPr wrap="square" lIns="91440" tIns="45720" rIns="91440" bIns="45720" anchor="ctr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CL" sz="3600" dirty="0">
                <a:solidFill>
                  <a:srgbClr val="282F39"/>
                </a:solidFill>
                <a:latin typeface="Times New Roman"/>
                <a:ea typeface="Open Sans"/>
                <a:cs typeface="Times New Roman"/>
              </a:rPr>
              <a:t>Producto Mínimo Viable MVP</a:t>
            </a:r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7578481-223F-9CA2-0A0F-ABAE31C407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21" y="2005405"/>
            <a:ext cx="2458711" cy="15597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5F4981A-6C3F-A1BF-3CDD-5E008DEF31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637" y="1597444"/>
            <a:ext cx="2857748" cy="26147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C7004A2-CF13-7C3D-4CD5-BEC964E934E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181" y="1398494"/>
            <a:ext cx="3453796" cy="5100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06FCAE8-FFF7-6AC0-D9D1-567096C794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195"/>
          <a:stretch/>
        </p:blipFill>
        <p:spPr>
          <a:xfrm>
            <a:off x="3895932" y="4458211"/>
            <a:ext cx="4162996" cy="198217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36A9290F-0852-A972-8952-E41DA1E0EA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4" y="4345002"/>
            <a:ext cx="3247990" cy="20491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655051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0daa353-f819-43d1-badf-ce69fea8800d">
      <Terms xmlns="http://schemas.microsoft.com/office/infopath/2007/PartnerControls"/>
    </lcf76f155ced4ddcb4097134ff3c332f>
    <Fecha_x0020_de_x0020_creaci_x00f3_n xmlns="d0daa353-f819-43d1-badf-ce69fea8800d" xsi:nil="true"/>
    <TaxCatchAll xmlns="edc1eb1c-f9b5-429a-a0ce-702847a0aa2d" xsi:nil="true"/>
    <Fechayhora xmlns="d0daa353-f819-43d1-badf-ce69fea8800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0BFDEA41A5D8B46AA5DA2E2389CBE4E" ma:contentTypeVersion="17" ma:contentTypeDescription="Crear nuevo documento." ma:contentTypeScope="" ma:versionID="e795e02ad45650978a0fdf890fe0930d">
  <xsd:schema xmlns:xsd="http://www.w3.org/2001/XMLSchema" xmlns:xs="http://www.w3.org/2001/XMLSchema" xmlns:p="http://schemas.microsoft.com/office/2006/metadata/properties" xmlns:ns2="d0daa353-f819-43d1-badf-ce69fea8800d" xmlns:ns3="edc1eb1c-f9b5-429a-a0ce-702847a0aa2d" targetNamespace="http://schemas.microsoft.com/office/2006/metadata/properties" ma:root="true" ma:fieldsID="48ff01d9d7fae54ca8d4846686737c56" ns2:_="" ns3:_="">
    <xsd:import namespace="d0daa353-f819-43d1-badf-ce69fea8800d"/>
    <xsd:import namespace="edc1eb1c-f9b5-429a-a0ce-702847a0aa2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Fechayhora" minOccurs="0"/>
                <xsd:element ref="ns2:Fecha_x0020_de_x0020_creaci_x00f3_n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daa353-f819-43d1-badf-ce69fea880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Length (seconds)" ma:internalName="MediaLengthInSeconds" ma:readOnly="true">
      <xsd:simpleType>
        <xsd:restriction base="dms:Unknown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Fechayhora" ma:index="20" nillable="true" ma:displayName="Fecha y hora" ma:format="DateTime" ma:internalName="Fechayhora">
      <xsd:simpleType>
        <xsd:restriction base="dms:DateTime"/>
      </xsd:simpleType>
    </xsd:element>
    <xsd:element name="Fecha_x0020_de_x0020_creaci_x00f3_n" ma:index="21" nillable="true" ma:displayName="Fecha de creación" ma:format="DateTime" ma:internalName="Fecha_x0020_de_x0020_creaci_x00f3_n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Etiquetas de imagen" ma:readOnly="false" ma:fieldId="{5cf76f15-5ced-4ddc-b409-7134ff3c332f}" ma:taxonomyMulti="true" ma:sspId="e2f773bf-f00b-42a6-8b07-050935be226b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1eb1c-f9b5-429a-a0ce-702847a0aa2d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9beb23f2-04a0-4483-9f40-448d491ccbe9}" ma:internalName="TaxCatchAll" ma:showField="CatchAllData" ma:web="edc1eb1c-f9b5-429a-a0ce-702847a0aa2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1ABF2E-B963-42A7-91A2-0CF8BD8D3EF1}">
  <ds:schemaRefs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edc1eb1c-f9b5-429a-a0ce-702847a0aa2d"/>
    <ds:schemaRef ds:uri="d0daa353-f819-43d1-badf-ce69fea8800d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2CE8246-E7A4-41F4-9F3D-72C6C99202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daa353-f819-43d1-badf-ce69fea8800d"/>
    <ds:schemaRef ds:uri="edc1eb1c-f9b5-429a-a0ce-702847a0aa2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39F4638-2B16-4256-BEA7-7F9DE54AC50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623</TotalTime>
  <Words>374</Words>
  <Application>Microsoft Office PowerPoint</Application>
  <PresentationFormat>Panorámica</PresentationFormat>
  <Paragraphs>76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Open Sans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Sebastian Cifuentes T.</dc:creator>
  <cp:lastModifiedBy>Mauricio Rojas</cp:lastModifiedBy>
  <cp:revision>59</cp:revision>
  <dcterms:created xsi:type="dcterms:W3CDTF">2022-02-10T19:58:30Z</dcterms:created>
  <dcterms:modified xsi:type="dcterms:W3CDTF">2025-05-08T20:35:18Z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0x01010070BFDEA41A5D8B46AA5DA2E2389CBE4E</vt:lpwstr>
  </property>
  <property fmtid="{D5CDD505-2E9C-101B-9397-08002B2CF9AE}" pid="3" name="MediaServiceImageTags">
    <vt:lpwstr/>
  </property>
</Properties>
</file>